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26C17-17DF-4E38-B513-6DA924C8156C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253FB-9DDA-472F-AAA7-CBA4CEE2E0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98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9253FB-9DDA-472F-AAA7-CBA4CEE2E0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02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A00545B-4376-46B7-B80B-8314E7D76C6B}" type="datetimeFigureOut">
              <a:rPr lang="en-US" smtClean="0"/>
              <a:t>05-Jun-18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19980499-9836-41FE-A678-6195CEF40B8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EVLUTION OF NESCAFE MARKETING MIX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-Product Element </a:t>
            </a:r>
          </a:p>
          <a:p>
            <a:r>
              <a:rPr lang="en-US" dirty="0" smtClean="0"/>
              <a:t>-Price Element</a:t>
            </a:r>
          </a:p>
          <a:p>
            <a:r>
              <a:rPr lang="en-US" dirty="0" smtClean="0"/>
              <a:t>-Place Element</a:t>
            </a:r>
          </a:p>
          <a:p>
            <a:r>
              <a:rPr lang="en-US" dirty="0" smtClean="0"/>
              <a:t>-Promotion Element</a:t>
            </a:r>
          </a:p>
          <a:p>
            <a:r>
              <a:rPr lang="en-US" dirty="0" smtClean="0"/>
              <a:t>-Extended Process Mix</a:t>
            </a:r>
          </a:p>
          <a:p>
            <a:r>
              <a:rPr lang="en-US" dirty="0" smtClean="0"/>
              <a:t>-Extended  People Mix</a:t>
            </a:r>
          </a:p>
          <a:p>
            <a:r>
              <a:rPr lang="en-US" dirty="0" smtClean="0"/>
              <a:t>-Extended Physical Evidence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861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Mix 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Strategic marketing hinges on several management tool to enhance efficiency and facilitate decision-making</a:t>
            </a:r>
          </a:p>
          <a:p>
            <a:r>
              <a:rPr lang="en-US" dirty="0" smtClean="0"/>
              <a:t>A marketing mix enables marketer to manipulate prominent ingredients to achieve positive outcomes</a:t>
            </a:r>
          </a:p>
          <a:p>
            <a:r>
              <a:rPr lang="en-US" dirty="0" smtClean="0"/>
              <a:t>Traditional marketing ingredients were</a:t>
            </a:r>
          </a:p>
          <a:p>
            <a:pPr marL="525780" indent="-457200" algn="ctr">
              <a:buAutoNum type="arabicPeriod"/>
            </a:pPr>
            <a:r>
              <a:rPr lang="en-US" dirty="0" smtClean="0"/>
              <a:t>Product features</a:t>
            </a:r>
          </a:p>
          <a:p>
            <a:pPr marL="525780" indent="-457200" algn="ctr">
              <a:buAutoNum type="arabicPeriod"/>
            </a:pPr>
            <a:r>
              <a:rPr lang="en-US" dirty="0" smtClean="0"/>
              <a:t>Pricing element</a:t>
            </a:r>
          </a:p>
          <a:p>
            <a:pPr marL="525780" indent="-457200" algn="ctr">
              <a:buAutoNum type="arabicPeriod"/>
            </a:pPr>
            <a:r>
              <a:rPr lang="en-US" dirty="0" smtClean="0"/>
              <a:t>Place</a:t>
            </a:r>
          </a:p>
          <a:p>
            <a:pPr marL="525780" indent="-457200" algn="ctr">
              <a:buAutoNum type="arabicPeriod"/>
            </a:pPr>
            <a:r>
              <a:rPr lang="en-US" dirty="0" smtClean="0"/>
              <a:t>Promotion Strategies</a:t>
            </a:r>
          </a:p>
          <a:p>
            <a:r>
              <a:rPr lang="en-US" dirty="0" smtClean="0"/>
              <a:t>However, strategic management seeks to attain sustain competitiveness by extending the elements </a:t>
            </a:r>
          </a:p>
          <a:p>
            <a:r>
              <a:rPr lang="en-US" dirty="0" smtClean="0"/>
              <a:t>The extended marketing element include;</a:t>
            </a:r>
          </a:p>
          <a:p>
            <a:pPr marL="68580" indent="0" algn="ctr">
              <a:buNone/>
            </a:pPr>
            <a:r>
              <a:rPr lang="en-US" dirty="0" smtClean="0"/>
              <a:t>5. Process Element</a:t>
            </a:r>
          </a:p>
          <a:p>
            <a:pPr marL="68580" indent="0" algn="ctr">
              <a:buNone/>
            </a:pPr>
            <a:r>
              <a:rPr lang="en-US" dirty="0" smtClean="0"/>
              <a:t>6. People Element </a:t>
            </a:r>
          </a:p>
          <a:p>
            <a:pPr marL="68580" indent="0" algn="ctr">
              <a:buNone/>
            </a:pPr>
            <a:r>
              <a:rPr lang="en-US" dirty="0" smtClean="0"/>
              <a:t>7.  Physical-Evidence</a:t>
            </a:r>
          </a:p>
        </p:txBody>
      </p:sp>
    </p:spTree>
    <p:extLst>
      <p:ext uri="{BB962C8B-B14F-4D97-AF65-F5344CB8AC3E}">
        <p14:creationId xmlns:p14="http://schemas.microsoft.com/office/powerpoint/2010/main" val="200114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Product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Nescafe has gained sustained competitiveness using reliable product mix</a:t>
            </a:r>
          </a:p>
          <a:p>
            <a:r>
              <a:rPr lang="en-US" dirty="0" smtClean="0"/>
              <a:t>The product element involves achieve efficacies in creation, development, and management of product portfolios</a:t>
            </a:r>
          </a:p>
          <a:p>
            <a:r>
              <a:rPr lang="en-US" dirty="0" smtClean="0"/>
              <a:t>Nescafe products have an appealing packaging and design to attract consumers</a:t>
            </a:r>
          </a:p>
          <a:p>
            <a:r>
              <a:rPr lang="en-US" dirty="0" smtClean="0"/>
              <a:t>Product diversification is key toward boosting service-delivery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98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Pricing Element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Price is a consideration that a buyer pays in exchange of a product/services</a:t>
            </a:r>
          </a:p>
          <a:p>
            <a:r>
              <a:rPr lang="en-US" dirty="0" smtClean="0"/>
              <a:t>Strategic pricing is a source of competitiveness</a:t>
            </a:r>
          </a:p>
          <a:p>
            <a:r>
              <a:rPr lang="en-US" dirty="0" smtClean="0"/>
              <a:t>Several input variables influence the price</a:t>
            </a:r>
          </a:p>
          <a:p>
            <a:r>
              <a:rPr lang="en-US" dirty="0" smtClean="0"/>
              <a:t>Notable inputs include;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Cost of production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Competition level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Law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Social responsibility </a:t>
            </a:r>
          </a:p>
          <a:p>
            <a:r>
              <a:rPr lang="en-US" dirty="0" smtClean="0"/>
              <a:t>Rational consumers pay attention to other attributes besides the prevailing price tag</a:t>
            </a:r>
          </a:p>
          <a:p>
            <a:r>
              <a:rPr lang="en-US" dirty="0" smtClean="0"/>
              <a:t>For example, a buyer can pay premium for a product with superior quality</a:t>
            </a:r>
          </a:p>
          <a:p>
            <a:r>
              <a:rPr lang="en-US" dirty="0" smtClean="0"/>
              <a:t>Therefore, the premium instant-coffee products generate premium for the Nescafe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011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Place Element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Distribution activities facilitate marketer to transfer the commodity from the factory to the point of consumption</a:t>
            </a:r>
          </a:p>
          <a:p>
            <a:r>
              <a:rPr lang="en-US" dirty="0" smtClean="0"/>
              <a:t>Place utility is achieved using physical distribution and channels of distribution </a:t>
            </a:r>
          </a:p>
          <a:p>
            <a:r>
              <a:rPr lang="en-US" dirty="0" smtClean="0"/>
              <a:t>Nestle utilizes physical distribution elements similar to FMCG</a:t>
            </a:r>
          </a:p>
          <a:p>
            <a:r>
              <a:rPr lang="en-US" dirty="0" smtClean="0"/>
              <a:t>Besides, a direct channel of saves the cost of distribution because it involves minimal intermediaries</a:t>
            </a:r>
          </a:p>
          <a:p>
            <a:r>
              <a:rPr lang="en-US" dirty="0" smtClean="0"/>
              <a:t>Nescafe also engages the services of intermediaries to enhance value-creation due to bulk breaking, availability of information, and blending activities within the supply chain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31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Promotion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52600"/>
            <a:ext cx="6777317" cy="40800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Involve approaches that a marketer utilize to create awareness, educate, and increase sales </a:t>
            </a:r>
          </a:p>
          <a:p>
            <a:r>
              <a:rPr lang="en-US" dirty="0" smtClean="0"/>
              <a:t>Nescafe uses advertisements to persuade prospective buyers and remind buyers to repurchase the commodity</a:t>
            </a:r>
          </a:p>
          <a:p>
            <a:r>
              <a:rPr lang="en-US" dirty="0" smtClean="0"/>
              <a:t>Equally, sales promotion, personal selling, and publicity have yielded positive outcomes </a:t>
            </a:r>
          </a:p>
          <a:p>
            <a:r>
              <a:rPr lang="en-US" dirty="0" smtClean="0"/>
              <a:t>Various promotion elements create synergy and complement each other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62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744" cy="6487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Extended Marketing Mixes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24000"/>
            <a:ext cx="7262308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People Element: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The human element is a strategic component because they are tasked with every activities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Currently, Nescafe boosts of having 338,00 employees across 91 countries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Employees create rapport with the consumers</a:t>
            </a:r>
          </a:p>
          <a:p>
            <a:r>
              <a:rPr lang="en-US" dirty="0" smtClean="0"/>
              <a:t>The Process Element: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The cadre structures facilitate automation, customization, and standardization competencies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Nescafe processes are bound to improve the quality of life and nutritional value for the end-users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Continuous innovation, operational excellence, and customer engagement are profound positive outcomes that distinguishes Nescafe in the market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55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Extended Marketing Mix: Physical-evidence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Focuses on enhancing the design of premises, atmosphere, and ambiences to create an appealing station</a:t>
            </a:r>
          </a:p>
          <a:p>
            <a:r>
              <a:rPr lang="en-US" dirty="0" smtClean="0"/>
              <a:t>Appealing facilities boost consumers’ confidence and retain workers</a:t>
            </a:r>
          </a:p>
          <a:p>
            <a:r>
              <a:rPr lang="en-US" dirty="0" smtClean="0"/>
              <a:t>Intense competition and increased buyer awareness accord physical facilities strategic importance</a:t>
            </a:r>
          </a:p>
          <a:p>
            <a:r>
              <a:rPr lang="en-US" dirty="0" smtClean="0"/>
              <a:t>Nescafe has a discovery center in </a:t>
            </a:r>
            <a:r>
              <a:rPr lang="en-US" dirty="0" err="1" smtClean="0"/>
              <a:t>Vevey</a:t>
            </a:r>
            <a:r>
              <a:rPr lang="en-US" dirty="0" smtClean="0"/>
              <a:t>, Switzerland</a:t>
            </a:r>
          </a:p>
          <a:p>
            <a:r>
              <a:rPr lang="en-US" dirty="0" smtClean="0"/>
              <a:t>The discovery center serves to document artifacts, culture dimensions, and souvenirs to depict the milestones achieved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3049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0</TotalTime>
  <Words>516</Words>
  <Application>Microsoft Office PowerPoint</Application>
  <PresentationFormat>On-screen Show (4:3)</PresentationFormat>
  <Paragraphs>65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CRITICAL EVLUTION OF NESCAFE MARKETING MIX</vt:lpstr>
      <vt:lpstr>Marketing Mix Concept</vt:lpstr>
      <vt:lpstr>The Product Element</vt:lpstr>
      <vt:lpstr>Pricing Element </vt:lpstr>
      <vt:lpstr>The Place Element </vt:lpstr>
      <vt:lpstr>The Promotion Element</vt:lpstr>
      <vt:lpstr>Extended Marketing Mixes</vt:lpstr>
      <vt:lpstr>Extended Marketing Mix: Physical-evidence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2018-06-05T07:27:59Z</dcterms:created>
  <dcterms:modified xsi:type="dcterms:W3CDTF">2018-06-05T09:08:01Z</dcterms:modified>
</cp:coreProperties>
</file>